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57" r:id="rId4"/>
    <p:sldId id="258" r:id="rId5"/>
    <p:sldId id="274" r:id="rId6"/>
    <p:sldId id="277" r:id="rId7"/>
    <p:sldId id="278" r:id="rId8"/>
    <p:sldId id="279" r:id="rId9"/>
    <p:sldId id="27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1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6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8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439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94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4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6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8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2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1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8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3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5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3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3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6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51C75D-8CDD-4AD8-8993-68C515FE5E7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9D670D-53C6-4B9B-A83C-E527160B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932" y="2023963"/>
            <a:ext cx="10236201" cy="2509213"/>
          </a:xfrm>
        </p:spPr>
        <p:txBody>
          <a:bodyPr>
            <a:noAutofit/>
          </a:bodyPr>
          <a:lstStyle/>
          <a:p>
            <a:r>
              <a:rPr lang="ru-RU" sz="60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 минимум для обучающихся  6 – 9 классов</a:t>
            </a:r>
            <a:br>
              <a:rPr lang="ru-RU" sz="60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МАОУ «Школа № 7» КГО</a:t>
            </a:r>
          </a:p>
        </p:txBody>
      </p:sp>
    </p:spTree>
    <p:extLst>
      <p:ext uri="{BB962C8B-B14F-4D97-AF65-F5344CB8AC3E}">
        <p14:creationId xmlns:p14="http://schemas.microsoft.com/office/powerpoint/2010/main" val="324609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B9E405-251A-4867-A4C4-CF4A0825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54" y="-129309"/>
            <a:ext cx="10363200" cy="159543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210"/>
              </a:lnSpc>
            </a:pPr>
            <a:r>
              <a:rPr lang="ru" b="1" dirty="0">
                <a:solidFill>
                  <a:srgbClr val="002060"/>
                </a:solidFill>
                <a:latin typeface="Tahoma"/>
              </a:rPr>
              <a:t>Планирование на 2024-2025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57F745-1F62-44E4-B4C3-118FE0A33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04" b="79074" l="24375" r="84115">
                        <a14:foregroundMark x1="45625" y1="32870" x2="59219" y2="31111"/>
                        <a14:foregroundMark x1="59219" y1="31111" x2="60000" y2="31111"/>
                        <a14:foregroundMark x1="46458" y1="75185" x2="61302" y2="74074"/>
                        <a14:foregroundMark x1="61302" y1="74074" x2="61875" y2="74074"/>
                        <a14:foregroundMark x1="39792" y1="34074" x2="38646" y2="73889"/>
                        <a14:foregroundMark x1="38646" y1="73889" x2="34948" y2="76667"/>
                        <a14:foregroundMark x1="34948" y1="76667" x2="26406" y2="71389"/>
                        <a14:foregroundMark x1="26406" y1="71389" x2="24375" y2="37870"/>
                        <a14:foregroundMark x1="39531" y1="34444" x2="26302" y2="33796"/>
                        <a14:foregroundMark x1="66615" y1="31389" x2="68594" y2="76389"/>
                        <a14:foregroundMark x1="68594" y1="76389" x2="75885" y2="77593"/>
                        <a14:foregroundMark x1="75885" y1="77593" x2="81354" y2="76852"/>
                        <a14:foregroundMark x1="81354" y1="76852" x2="85052" y2="59167"/>
                        <a14:foregroundMark x1="85052" y1="59167" x2="82396" y2="32037"/>
                        <a14:foregroundMark x1="82396" y1="32037" x2="69010" y2="31944"/>
                        <a14:foregroundMark x1="69323" y1="33241" x2="72188" y2="57500"/>
                        <a14:foregroundMark x1="76875" y1="33704" x2="76875" y2="66667"/>
                        <a14:foregroundMark x1="76667" y1="77963" x2="78177" y2="28796"/>
                        <a14:foregroundMark x1="74219" y1="38796" x2="74896" y2="47963"/>
                        <a14:foregroundMark x1="74896" y1="47963" x2="67552" y2="70926"/>
                        <a14:foregroundMark x1="67552" y1="70926" x2="67552" y2="62593"/>
                        <a14:foregroundMark x1="83802" y1="78611" x2="84115" y2="37222"/>
                        <a14:foregroundMark x1="84115" y1="37222" x2="83125" y2="31944"/>
                        <a14:foregroundMark x1="28177" y1="36204" x2="32813" y2="37685"/>
                        <a14:foregroundMark x1="32813" y1="37685" x2="34531" y2="47778"/>
                        <a14:foregroundMark x1="34531" y1="47778" x2="37865" y2="55463"/>
                        <a14:foregroundMark x1="37865" y1="55463" x2="36302" y2="56852"/>
                        <a14:foregroundMark x1="40208" y1="44074" x2="41146" y2="60463"/>
                        <a14:foregroundMark x1="31354" y1="37685" x2="31198" y2="63056"/>
                        <a14:foregroundMark x1="26719" y1="47500" x2="27500" y2="50741"/>
                        <a14:foregroundMark x1="65990" y1="42963" x2="66198" y2="71481"/>
                        <a14:foregroundMark x1="66198" y1="71481" x2="68542" y2="79074"/>
                        <a14:foregroundMark x1="68542" y1="79074" x2="70833" y2="78889"/>
                      </a14:backgroundRemoval>
                    </a14:imgEffect>
                  </a14:imgLayer>
                </a14:imgProps>
              </a:ext>
            </a:extLst>
          </a:blip>
          <a:srcRect l="23182" t="27610" r="14015" b="18788"/>
          <a:stretch/>
        </p:blipFill>
        <p:spPr>
          <a:xfrm>
            <a:off x="602600" y="1466129"/>
            <a:ext cx="10937046" cy="52508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4274F30-F643-42D1-9D12-3F8259EB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86" b="89931" l="10000" r="90000">
                        <a14:foregroundMark x1="69778" y1="9606" x2="73444" y2="7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60" y="1179657"/>
            <a:ext cx="1960323" cy="18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7323A-2748-48B6-97D4-180E0559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8" y="254113"/>
            <a:ext cx="10364451" cy="159617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 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зарождения </a:t>
            </a:r>
            <a:r>
              <a:rPr lang="ru-RU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4CE5E5-0A96-4B21-96F8-08ACBE9A7D21}"/>
              </a:ext>
            </a:extLst>
          </p:cNvPr>
          <p:cNvCxnSpPr/>
          <p:nvPr/>
        </p:nvCxnSpPr>
        <p:spPr>
          <a:xfrm flipV="1">
            <a:off x="1482918" y="3878996"/>
            <a:ext cx="0" cy="1745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4C22E56-23C8-4B7C-AC29-30C79704E57E}"/>
              </a:ext>
            </a:extLst>
          </p:cNvPr>
          <p:cNvCxnSpPr/>
          <p:nvPr/>
        </p:nvCxnSpPr>
        <p:spPr>
          <a:xfrm>
            <a:off x="1482918" y="3878996"/>
            <a:ext cx="28263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36C8244-E0E4-4E4F-85A4-DE3D57BEB468}"/>
              </a:ext>
            </a:extLst>
          </p:cNvPr>
          <p:cNvCxnSpPr/>
          <p:nvPr/>
        </p:nvCxnSpPr>
        <p:spPr>
          <a:xfrm flipV="1">
            <a:off x="4309245" y="2924363"/>
            <a:ext cx="0" cy="9546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681ACF9-D433-4F54-B93C-5A6AB7F9BCCB}"/>
              </a:ext>
            </a:extLst>
          </p:cNvPr>
          <p:cNvCxnSpPr/>
          <p:nvPr/>
        </p:nvCxnSpPr>
        <p:spPr>
          <a:xfrm>
            <a:off x="4309245" y="2924363"/>
            <a:ext cx="28263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3D451DD-10AA-4B21-8A08-8A333ADCED71}"/>
              </a:ext>
            </a:extLst>
          </p:cNvPr>
          <p:cNvCxnSpPr/>
          <p:nvPr/>
        </p:nvCxnSpPr>
        <p:spPr>
          <a:xfrm flipV="1">
            <a:off x="7135572" y="1969730"/>
            <a:ext cx="0" cy="9546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B8FAD29-7B95-4B7E-9FAA-AE354D4D5AAA}"/>
              </a:ext>
            </a:extLst>
          </p:cNvPr>
          <p:cNvCxnSpPr/>
          <p:nvPr/>
        </p:nvCxnSpPr>
        <p:spPr>
          <a:xfrm>
            <a:off x="7135572" y="1973462"/>
            <a:ext cx="28263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504ACD-4743-4E98-AB63-999BABB414ED}"/>
              </a:ext>
            </a:extLst>
          </p:cNvPr>
          <p:cNvSpPr txBox="1"/>
          <p:nvPr/>
        </p:nvSpPr>
        <p:spPr>
          <a:xfrm>
            <a:off x="4463531" y="2401143"/>
            <a:ext cx="265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7A3F30-E9B0-4015-9EE0-E892F1BE4A43}"/>
              </a:ext>
            </a:extLst>
          </p:cNvPr>
          <p:cNvSpPr txBox="1"/>
          <p:nvPr/>
        </p:nvSpPr>
        <p:spPr>
          <a:xfrm>
            <a:off x="1482912" y="3294895"/>
            <a:ext cx="265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BA463-E319-4F7B-9C0F-505071BDD10E}"/>
              </a:ext>
            </a:extLst>
          </p:cNvPr>
          <p:cNvSpPr txBox="1"/>
          <p:nvPr/>
        </p:nvSpPr>
        <p:spPr>
          <a:xfrm>
            <a:off x="7135572" y="1400607"/>
            <a:ext cx="265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– 2022 год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28216-340F-4AD3-AB73-043ABDC4B481}"/>
              </a:ext>
            </a:extLst>
          </p:cNvPr>
          <p:cNvSpPr txBox="1"/>
          <p:nvPr/>
        </p:nvSpPr>
        <p:spPr>
          <a:xfrm>
            <a:off x="1482918" y="4035290"/>
            <a:ext cx="26551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Большинство отраслей экономики РФ испытывают кадровый дефицит, выпускники колледжей и вузов предпочитают искать работу не по специальности. 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Государство говорит о создании единой системы профессиональной ориентации обучающихся.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395D1C-B249-4CEC-83A2-4E025F3E6603}"/>
              </a:ext>
            </a:extLst>
          </p:cNvPr>
          <p:cNvSpPr txBox="1"/>
          <p:nvPr/>
        </p:nvSpPr>
        <p:spPr>
          <a:xfrm>
            <a:off x="4394836" y="3075044"/>
            <a:ext cx="26551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Старт Федерального проекта «Успех каждого ребенка», одним из мероприятий которого является проект «Билет в будущее».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проходит апробацию.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DF59CA-2E88-4003-9B4F-55B3B6BC6D00}"/>
              </a:ext>
            </a:extLst>
          </p:cNvPr>
          <p:cNvSpPr txBox="1"/>
          <p:nvPr/>
        </p:nvSpPr>
        <p:spPr>
          <a:xfrm>
            <a:off x="7306754" y="2132853"/>
            <a:ext cx="2655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Мероприятиями проекта «Билет в будущее» впервые охвачены все субъекты РФ, сформирована и успешно апробирована система профессиональной ориентации обучающихся 6-11 классов.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каждым годом увеличивалось количество участников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5685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29013" y="2029447"/>
            <a:ext cx="8829676" cy="2509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113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09" y="3322882"/>
            <a:ext cx="3293124" cy="35847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10545A-9EC9-4543-98CF-4DC1D333C8D1}"/>
              </a:ext>
            </a:extLst>
          </p:cNvPr>
          <p:cNvSpPr/>
          <p:nvPr/>
        </p:nvSpPr>
        <p:spPr>
          <a:xfrm>
            <a:off x="1374399" y="356146"/>
            <a:ext cx="8129820" cy="77360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210"/>
              </a:lnSpc>
              <a:spcAft>
                <a:spcPts val="3570"/>
              </a:spcAft>
            </a:pPr>
            <a:r>
              <a:rPr lang="ru" sz="4400" b="1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Профориентационный минимум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D33AAA-1115-4733-9CA9-B0FB535D764A}"/>
              </a:ext>
            </a:extLst>
          </p:cNvPr>
          <p:cNvSpPr/>
          <p:nvPr/>
        </p:nvSpPr>
        <p:spPr>
          <a:xfrm>
            <a:off x="839933" y="1454339"/>
            <a:ext cx="10677812" cy="6683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470"/>
              </a:lnSpc>
              <a:spcAft>
                <a:spcPts val="210"/>
              </a:spcAft>
            </a:pPr>
            <a:r>
              <a:rPr lang="ru" sz="3200" b="1" dirty="0">
                <a:latin typeface="Calibri"/>
              </a:rPr>
              <a:t>с 1 сентября 2023 года ЕДИНАЯ МОДЕЛЬ ПРОФОРИЕНТАЦИИ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9A6936-8CE4-42F7-8F22-0DBD1146B494}"/>
              </a:ext>
            </a:extLst>
          </p:cNvPr>
          <p:cNvSpPr/>
          <p:nvPr/>
        </p:nvSpPr>
        <p:spPr>
          <a:xfrm>
            <a:off x="839933" y="2363708"/>
            <a:ext cx="10852727" cy="10652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ПРОФОРИЕНТАЦИОННЫЙ МИНИМУМ (ПРОФМИНИМУМ) внедряется </a:t>
            </a: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школах*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6-11 классов.</a:t>
            </a:r>
            <a:endParaRPr lang="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D6474-C25D-4493-AC3B-09929E68AED3}"/>
              </a:ext>
            </a:extLst>
          </p:cNvPr>
          <p:cNvSpPr txBox="1"/>
          <p:nvPr/>
        </p:nvSpPr>
        <p:spPr>
          <a:xfrm>
            <a:off x="3056948" y="3626693"/>
            <a:ext cx="6243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5EFC4C-2CCD-46F7-B31C-D42BAEA63337}"/>
              </a:ext>
            </a:extLst>
          </p:cNvPr>
          <p:cNvSpPr/>
          <p:nvPr/>
        </p:nvSpPr>
        <p:spPr>
          <a:xfrm>
            <a:off x="3163815" y="4155465"/>
            <a:ext cx="8485743" cy="10548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   это единый универсальный набор профориентационных практик и инструментов для проведения мероприятий по профессиональной ориентации обучающихся</a:t>
            </a:r>
            <a:r>
              <a:rPr lang="ru" sz="2400" dirty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53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67" l="5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997">
            <a:off x="277745" y="3762546"/>
            <a:ext cx="2643295" cy="3268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B5C70-F385-4B2E-9FE5-6DFB54BF6DAA}"/>
              </a:ext>
            </a:extLst>
          </p:cNvPr>
          <p:cNvSpPr txBox="1"/>
          <p:nvPr/>
        </p:nvSpPr>
        <p:spPr>
          <a:xfrm>
            <a:off x="1450110" y="305023"/>
            <a:ext cx="9984508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ts val="8784"/>
              </a:lnSpc>
              <a:spcAft>
                <a:spcPts val="3080"/>
              </a:spcAft>
            </a:pPr>
            <a:r>
              <a:rPr lang="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 реализуется на одном из 3 уровней: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8B097-903E-4DE5-8E1F-AC604693F921}"/>
              </a:ext>
            </a:extLst>
          </p:cNvPr>
          <p:cNvSpPr txBox="1"/>
          <p:nvPr/>
        </p:nvSpPr>
        <p:spPr>
          <a:xfrm>
            <a:off x="655782" y="1737486"/>
            <a:ext cx="113884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Bef>
                <a:spcPts val="3080"/>
              </a:spcBef>
              <a:spcAft>
                <a:spcPts val="3500"/>
              </a:spcAft>
            </a:pPr>
            <a:r>
              <a:rPr lang="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</a:t>
            </a: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(рекомендованная учебная нагрузка - не менее 40 часов в учебный год), ОСНОВНОЙ (не менее 60 часов в учебный год), </a:t>
            </a:r>
            <a:r>
              <a:rPr lang="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продвинутым</a:t>
            </a:r>
            <a:r>
              <a:rPr lang="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80 часов в учебный год)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D1CD5-7C9A-4851-97E3-ACDFD7C10004}"/>
              </a:ext>
            </a:extLst>
          </p:cNvPr>
          <p:cNvSpPr txBox="1"/>
          <p:nvPr/>
        </p:nvSpPr>
        <p:spPr>
          <a:xfrm>
            <a:off x="3272679" y="3642322"/>
            <a:ext cx="7653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Комитета по образованию, культуре,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cпорту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делам молодежи администрации Камышловского городского округа для МАОУ «Школа № 7» КГО определен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БАЗОВЫЙ УРОВЕНЬ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26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4AEAA0-7E82-411A-A0F9-0F5459E6E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5" y="129309"/>
            <a:ext cx="9799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6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A1AB4-D939-4822-9808-EF1524412091}"/>
              </a:ext>
            </a:extLst>
          </p:cNvPr>
          <p:cNvSpPr txBox="1"/>
          <p:nvPr/>
        </p:nvSpPr>
        <p:spPr>
          <a:xfrm>
            <a:off x="1186874" y="-129309"/>
            <a:ext cx="9984508" cy="11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ts val="8784"/>
              </a:lnSpc>
              <a:spcAft>
                <a:spcPts val="3080"/>
              </a:spcAft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  <a:endParaRPr lang="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7ECED4-039D-4FD8-8B94-20AC60B2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7" y="1198215"/>
            <a:ext cx="9605816" cy="540327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C278585-F313-4C42-9691-426E6CE0D474}"/>
              </a:ext>
            </a:extLst>
          </p:cNvPr>
          <p:cNvSpPr/>
          <p:nvPr/>
        </p:nvSpPr>
        <p:spPr>
          <a:xfrm>
            <a:off x="4535055" y="1514764"/>
            <a:ext cx="1311563" cy="572654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5ADBAA2-CA26-46ED-949A-F1D7B08D7C40}"/>
              </a:ext>
            </a:extLst>
          </p:cNvPr>
          <p:cNvCxnSpPr/>
          <p:nvPr/>
        </p:nvCxnSpPr>
        <p:spPr>
          <a:xfrm>
            <a:off x="1893455" y="4655127"/>
            <a:ext cx="766618" cy="7943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ED7F5A1-0E3D-4DFD-BC10-CBE15BAA5D19}"/>
              </a:ext>
            </a:extLst>
          </p:cNvPr>
          <p:cNvCxnSpPr/>
          <p:nvPr/>
        </p:nvCxnSpPr>
        <p:spPr>
          <a:xfrm>
            <a:off x="6844145" y="5828145"/>
            <a:ext cx="163483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680C27-2F40-418C-BA73-A245C56E1994}"/>
              </a:ext>
            </a:extLst>
          </p:cNvPr>
          <p:cNvCxnSpPr/>
          <p:nvPr/>
        </p:nvCxnSpPr>
        <p:spPr>
          <a:xfrm>
            <a:off x="4784436" y="3260436"/>
            <a:ext cx="0" cy="9236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2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3C0C7-389E-46AC-85E6-7C6ADDE95020}"/>
              </a:ext>
            </a:extLst>
          </p:cNvPr>
          <p:cNvSpPr txBox="1"/>
          <p:nvPr/>
        </p:nvSpPr>
        <p:spPr>
          <a:xfrm>
            <a:off x="1186875" y="0"/>
            <a:ext cx="9984508" cy="11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ts val="8784"/>
              </a:lnSpc>
              <a:spcAft>
                <a:spcPts val="3080"/>
              </a:spcAft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0840B-4166-4C5C-BD8A-16C1A7DD7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r="9481"/>
          <a:stretch/>
        </p:blipFill>
        <p:spPr>
          <a:xfrm>
            <a:off x="150406" y="2142834"/>
            <a:ext cx="5163087" cy="3592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997119D-A3C4-4724-ACFF-B4D45E3D1237}"/>
              </a:ext>
            </a:extLst>
          </p:cNvPr>
          <p:cNvSpPr/>
          <p:nvPr/>
        </p:nvSpPr>
        <p:spPr>
          <a:xfrm>
            <a:off x="2056475" y="3362035"/>
            <a:ext cx="1219200" cy="794327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A6C5694-B41D-438F-8E77-1333BACE0313}"/>
              </a:ext>
            </a:extLst>
          </p:cNvPr>
          <p:cNvCxnSpPr/>
          <p:nvPr/>
        </p:nvCxnSpPr>
        <p:spPr>
          <a:xfrm>
            <a:off x="4599709" y="4036290"/>
            <a:ext cx="0" cy="508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030F2E-405C-464D-8200-D07C4F4C2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3" t="11448" r="27610" b="48013"/>
          <a:stretch/>
        </p:blipFill>
        <p:spPr>
          <a:xfrm>
            <a:off x="6072906" y="1159161"/>
            <a:ext cx="5371456" cy="27801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149DA93-0BC9-40EB-9A92-E206CC2FEC19}"/>
              </a:ext>
            </a:extLst>
          </p:cNvPr>
          <p:cNvSpPr/>
          <p:nvPr/>
        </p:nvSpPr>
        <p:spPr>
          <a:xfrm>
            <a:off x="6714836" y="2491080"/>
            <a:ext cx="960582" cy="937920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B074E1A-BCAC-4A68-8AC2-690447294696}"/>
              </a:ext>
            </a:extLst>
          </p:cNvPr>
          <p:cNvCxnSpPr/>
          <p:nvPr/>
        </p:nvCxnSpPr>
        <p:spPr>
          <a:xfrm>
            <a:off x="9555015" y="3676070"/>
            <a:ext cx="7758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4D08FB-3AE3-454B-91C0-C0EEC5A11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10" t="21684" r="13560" b="20134"/>
          <a:stretch/>
        </p:blipFill>
        <p:spPr>
          <a:xfrm>
            <a:off x="5947746" y="4156362"/>
            <a:ext cx="5667964" cy="2540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7A6D774-C4F8-4C79-96CE-390D229D32D4}"/>
              </a:ext>
            </a:extLst>
          </p:cNvPr>
          <p:cNvCxnSpPr/>
          <p:nvPr/>
        </p:nvCxnSpPr>
        <p:spPr>
          <a:xfrm>
            <a:off x="9762796" y="5310909"/>
            <a:ext cx="4664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05999FE-DB50-41F3-9162-615E9A21B429}"/>
              </a:ext>
            </a:extLst>
          </p:cNvPr>
          <p:cNvCxnSpPr/>
          <p:nvPr/>
        </p:nvCxnSpPr>
        <p:spPr>
          <a:xfrm>
            <a:off x="9762796" y="5657273"/>
            <a:ext cx="4664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2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77A87E-8BD1-40C8-B301-089BA622391D}"/>
              </a:ext>
            </a:extLst>
          </p:cNvPr>
          <p:cNvSpPr txBox="1"/>
          <p:nvPr/>
        </p:nvSpPr>
        <p:spPr>
          <a:xfrm>
            <a:off x="1186875" y="0"/>
            <a:ext cx="9984508" cy="11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ts val="8784"/>
              </a:lnSpc>
              <a:spcAft>
                <a:spcPts val="3080"/>
              </a:spcAft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C300DE-E70C-478C-BE90-FEEB55E73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2" t="6599" r="11137" b="19327"/>
          <a:stretch/>
        </p:blipFill>
        <p:spPr>
          <a:xfrm>
            <a:off x="1427017" y="1477817"/>
            <a:ext cx="9337965" cy="50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4854A1F-1B16-49C4-82E9-BE38AFED7080}"/>
              </a:ext>
            </a:extLst>
          </p:cNvPr>
          <p:cNvSpPr/>
          <p:nvPr/>
        </p:nvSpPr>
        <p:spPr>
          <a:xfrm>
            <a:off x="6179129" y="3657601"/>
            <a:ext cx="2512291" cy="1052945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D93464D-90ED-4F5E-9CB1-C091D645BE40}"/>
              </a:ext>
            </a:extLst>
          </p:cNvPr>
          <p:cNvCxnSpPr/>
          <p:nvPr/>
        </p:nvCxnSpPr>
        <p:spPr>
          <a:xfrm>
            <a:off x="5024581" y="5985163"/>
            <a:ext cx="28263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136DED-5D3E-4BBE-A811-39BFAA0C9D42}"/>
              </a:ext>
            </a:extLst>
          </p:cNvPr>
          <p:cNvSpPr/>
          <p:nvPr/>
        </p:nvSpPr>
        <p:spPr>
          <a:xfrm>
            <a:off x="1205979" y="645772"/>
            <a:ext cx="7556428" cy="896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210"/>
              </a:lnSpc>
              <a:spcAft>
                <a:spcPts val="5740"/>
              </a:spcAft>
            </a:pPr>
            <a:r>
              <a:rPr lang="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 профминимума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6A62FF-F99C-4C97-9697-164807C71256}"/>
              </a:ext>
            </a:extLst>
          </p:cNvPr>
          <p:cNvSpPr/>
          <p:nvPr/>
        </p:nvSpPr>
        <p:spPr>
          <a:xfrm>
            <a:off x="1715431" y="2477145"/>
            <a:ext cx="14093952" cy="26578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Bef>
                <a:spcPts val="5740"/>
              </a:spcBef>
              <a:spcAft>
                <a:spcPts val="1960"/>
              </a:spcAft>
            </a:pPr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монитоинга 2 раза за учебный год:</a:t>
            </a:r>
          </a:p>
          <a:p>
            <a:pPr marL="221996" indent="0">
              <a:spcAft>
                <a:spcPts val="840"/>
              </a:spcAft>
            </a:pPr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декабрь-январь</a:t>
            </a:r>
          </a:p>
          <a:p>
            <a:pPr marL="221996" indent="0">
              <a:spcAft>
                <a:spcPts val="5740"/>
              </a:spcAft>
            </a:pPr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май-июнь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11232B-62C4-4CD9-B562-9BED731E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5" b="89905" l="9911" r="89978">
                        <a14:foregroundMark x1="73274" y1="8195" x2="65033" y2="8789"/>
                        <a14:foregroundMark x1="69933" y1="87648" x2="16258" y2="89549"/>
                        <a14:foregroundMark x1="16258" y1="89549" x2="15813" y2="88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45" y="2900847"/>
            <a:ext cx="3960912" cy="37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1734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435</TotalTime>
  <Words>262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Tw Cen MT</vt:lpstr>
      <vt:lpstr>Капля</vt:lpstr>
      <vt:lpstr>Профориентационный минимум для обучающихся  6 – 9 классов в МАОУ «Школа № 7» КГО</vt:lpstr>
      <vt:lpstr>История зарождения профминимума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на 2024-2025 год</vt:lpstr>
    </vt:vector>
  </TitlesOfParts>
  <Company>gypnor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Елизавета</dc:creator>
  <cp:lastModifiedBy>Psiholog</cp:lastModifiedBy>
  <cp:revision>33</cp:revision>
  <dcterms:created xsi:type="dcterms:W3CDTF">2020-12-09T13:49:52Z</dcterms:created>
  <dcterms:modified xsi:type="dcterms:W3CDTF">2023-08-29T03:50:54Z</dcterms:modified>
</cp:coreProperties>
</file>