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Всемирная неделя иммунизации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На тему: «Защитимся вместе: вакцины действуют!»</a:t>
            </a:r>
            <a:endParaRPr lang="ru-RU" dirty="0"/>
          </a:p>
        </p:txBody>
      </p:sp>
      <p:pic>
        <p:nvPicPr>
          <p:cNvPr id="1026" name="Picture 2" descr="http://cgon.rospotrebnadzor.ru/upload/medialibrary/044/04418cea67144cc7172a7c9b63d6d72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42852"/>
            <a:ext cx="1857388" cy="2034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П</a:t>
            </a:r>
            <a:r>
              <a:rPr lang="ru-RU" dirty="0" smtClean="0">
                <a:latin typeface="Monotype Corsiva" pitchFamily="66" charset="0"/>
              </a:rPr>
              <a:t>роведение </a:t>
            </a:r>
            <a:r>
              <a:rPr lang="ru-RU" dirty="0" smtClean="0">
                <a:latin typeface="Monotype Corsiva" pitchFamily="66" charset="0"/>
              </a:rPr>
              <a:t>Всемирной недели иммунизации в 2019 году </a:t>
            </a:r>
            <a:r>
              <a:rPr lang="ru-RU" dirty="0" smtClean="0">
                <a:latin typeface="Monotype Corsiva" pitchFamily="66" charset="0"/>
              </a:rPr>
              <a:t>направлена на повышение </a:t>
            </a:r>
            <a:r>
              <a:rPr lang="ru-RU" dirty="0" smtClean="0">
                <a:latin typeface="Monotype Corsiva" pitchFamily="66" charset="0"/>
              </a:rPr>
              <a:t>осведомленности населения о принципиальной важности полноценной иммунизации на протяжении всей жизни</a:t>
            </a:r>
            <a:r>
              <a:rPr lang="ru-RU" dirty="0" smtClean="0">
                <a:latin typeface="Monotype Corsiva" pitchFamily="66" charset="0"/>
              </a:rPr>
              <a:t>. 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Цель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16386" name="Picture 2" descr="http://cgon.rospotrebnadzor.ru/upload/medialibrary/17e/17ef1bae4e439e46bb3423b385e8ede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39937">
            <a:off x="5000628" y="4143380"/>
            <a:ext cx="3613433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Каждый десятый ребенок в мире </a:t>
            </a:r>
            <a:r>
              <a:rPr lang="ru-RU" b="1" dirty="0" smtClean="0">
                <a:latin typeface="Monotype Corsiva" pitchFamily="66" charset="0"/>
              </a:rPr>
              <a:t>не </a:t>
            </a:r>
            <a:r>
              <a:rPr lang="ru-RU" dirty="0" smtClean="0">
                <a:latin typeface="Monotype Corsiva" pitchFamily="66" charset="0"/>
              </a:rPr>
              <a:t>охвачен вакцинацией, и, чтобы это изменить, нужна помощь всех «героев вакцинации» во всех регионах мира</a:t>
            </a:r>
            <a:r>
              <a:rPr lang="ru-RU" dirty="0" smtClean="0">
                <a:latin typeface="Monotype Corsiva" pitchFamily="66" charset="0"/>
              </a:rPr>
              <a:t>.</a:t>
            </a:r>
            <a:endParaRPr lang="ru-RU" dirty="0" smtClean="0">
              <a:latin typeface="Monotype Corsiva" pitchFamily="66" charset="0"/>
            </a:endParaRPr>
          </a:p>
          <a:p>
            <a:r>
              <a:rPr lang="ru-RU" dirty="0" smtClean="0">
                <a:latin typeface="Monotype Corsiva" pitchFamily="66" charset="0"/>
              </a:rPr>
              <a:t>Одним из глобальных достижений в истории вакцинопрофилактики </a:t>
            </a:r>
            <a:r>
              <a:rPr lang="ru-RU" dirty="0" smtClean="0">
                <a:latin typeface="Monotype Corsiva" pitchFamily="66" charset="0"/>
              </a:rPr>
              <a:t>стала</a:t>
            </a:r>
            <a:r>
              <a:rPr lang="en-US" dirty="0" smtClean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ликвидация </a:t>
            </a:r>
            <a:r>
              <a:rPr lang="ru-RU" dirty="0" smtClean="0">
                <a:latin typeface="Monotype Corsiva" pitchFamily="66" charset="0"/>
              </a:rPr>
              <a:t>оспы во всем мире.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Вакцинация - одно из величайших достижений здравоохранения ХХ века.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15362" name="Picture 2" descr="http://cgon.rospotrebnadzor.ru/upload/medialibrary/e9b/e9bb272c01f10559b5ac5d5823dcaf5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143380"/>
            <a:ext cx="3482601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58204" cy="409081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onotype Corsiva" pitchFamily="66" charset="0"/>
              </a:rPr>
              <a:t>Каждая </a:t>
            </a:r>
            <a:r>
              <a:rPr lang="ru-RU" dirty="0" smtClean="0">
                <a:latin typeface="Monotype Corsiva" pitchFamily="66" charset="0"/>
              </a:rPr>
              <a:t>лицензированная вакцина прошла тщательные испытания, она безопасна и эффективна.</a:t>
            </a:r>
          </a:p>
          <a:p>
            <a:r>
              <a:rPr lang="ru-RU" dirty="0" smtClean="0">
                <a:latin typeface="Monotype Corsiva" pitchFamily="66" charset="0"/>
              </a:rPr>
              <a:t>П</a:t>
            </a:r>
            <a:r>
              <a:rPr lang="ru-RU" dirty="0" smtClean="0">
                <a:latin typeface="Monotype Corsiva" pitchFamily="66" charset="0"/>
              </a:rPr>
              <a:t>роверьте, </a:t>
            </a:r>
            <a:r>
              <a:rPr lang="ru-RU" dirty="0" smtClean="0">
                <a:latin typeface="Monotype Corsiva" pitchFamily="66" charset="0"/>
              </a:rPr>
              <a:t>есть ли все необходимые прививки у ✓детей, ✓молодежи, ✓взрослых, ✓пожилых </a:t>
            </a:r>
            <a:r>
              <a:rPr lang="ru-RU" dirty="0" smtClean="0">
                <a:latin typeface="Monotype Corsiva" pitchFamily="66" charset="0"/>
              </a:rPr>
              <a:t>людей</a:t>
            </a:r>
            <a:endParaRPr lang="ru-RU" dirty="0" smtClean="0"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7972452" cy="86834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Monotype Corsiva" pitchFamily="66" charset="0"/>
              </a:rPr>
              <a:t>Вакцины не просто спасают жизнь людей в любом возрасте, но являются залогом полноценной жизни для наших детей и внуков в будущем.</a:t>
            </a:r>
            <a:r>
              <a:rPr lang="ru-RU" sz="2400" dirty="0" smtClean="0">
                <a:latin typeface="Monotype Corsiva" pitchFamily="66" charset="0"/>
              </a:rPr>
              <a:t/>
            </a:r>
            <a:br>
              <a:rPr lang="ru-RU" sz="2400" dirty="0" smtClean="0">
                <a:latin typeface="Monotype Corsiva" pitchFamily="66" charset="0"/>
              </a:rPr>
            </a:b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14338" name="Picture 2" descr="https://im0-tub-ru.yandex.net/i?id=b700d99b4d32deedab659cb282b082ba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571876"/>
            <a:ext cx="3857651" cy="25717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im0-tub-ru.yandex.net/i?id=d9eb3a4cada81d2405a4bb2df24a6178-l&amp;n=13"/>
          <p:cNvPicPr>
            <a:picLocks noChangeAspect="1" noChangeArrowheads="1"/>
          </p:cNvPicPr>
          <p:nvPr/>
        </p:nvPicPr>
        <p:blipFill>
          <a:blip r:embed="rId2"/>
          <a:srcRect l="2756" t="5774" r="2756" b="22047"/>
          <a:stretch>
            <a:fillRect/>
          </a:stretch>
        </p:blipFill>
        <p:spPr bwMode="auto">
          <a:xfrm>
            <a:off x="3929058" y="3775773"/>
            <a:ext cx="4868002" cy="2788909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357166"/>
            <a:ext cx="8229600" cy="4525963"/>
          </a:xfrm>
        </p:spPr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Иммунизация позволяет предотвратить страдания, инвалидность и смерть от болезней, предотвратимых с помощью вакцин, включая рак шейки матки, дифтерию, гепатит В, корь, коклюш, пневмонию, полиомиелит, ротавирусную инфекцию, краснуху и столбняк.</a:t>
            </a:r>
          </a:p>
          <a:p>
            <a:r>
              <a:rPr lang="ru-RU" dirty="0" smtClean="0">
                <a:latin typeface="Monotype Corsiva" pitchFamily="66" charset="0"/>
              </a:rPr>
              <a:t>Вместе с тем, более 1,5 миллиона детей ежегодно умирают от болезней, которые можно было предотвратить с помощью вакцинации.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im0-tub-ru.yandex.net/i?id=74132632b6db639944b46d7d317c2d3a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3714752"/>
            <a:ext cx="4071966" cy="28575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1429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onotype Corsiva" pitchFamily="66" charset="0"/>
              </a:rPr>
              <a:t>На территории России вакцинация осуществляется согласно Национальному календарю профилактических прививок, утвержденному Приказом Министерства здравоохранения РФ от 21 марта 2014 г.№125н, с изменениями от 16.06.2016 № 370 н</a:t>
            </a:r>
            <a:r>
              <a:rPr lang="ru-RU" dirty="0" smtClean="0">
                <a:latin typeface="Monotype Corsiva" pitchFamily="66" charset="0"/>
              </a:rPr>
              <a:t>.</a:t>
            </a:r>
            <a:endParaRPr lang="ru-RU" dirty="0" smtClean="0">
              <a:latin typeface="Monotype Corsiva" pitchFamily="66" charset="0"/>
            </a:endParaRPr>
          </a:p>
          <a:p>
            <a:r>
              <a:rPr lang="ru-RU" dirty="0" smtClean="0">
                <a:latin typeface="Monotype Corsiva" pitchFamily="66" charset="0"/>
              </a:rPr>
              <a:t>В календарь входит вакцинация против туберкулеза, вирусного гепатита В, пневмококковой инфекции, дифтерии, коклюша, столбняка, полиомиелита, гемофильной инфекции, кори, краснухи, эпидемического паротита, гриппа.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>
                <a:latin typeface="Monotype Corsiva" pitchFamily="66" charset="0"/>
              </a:rPr>
              <a:t>Активное</a:t>
            </a:r>
            <a:r>
              <a:rPr lang="en-US" dirty="0" smtClean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участие </a:t>
            </a:r>
            <a:r>
              <a:rPr lang="ru-RU" dirty="0" smtClean="0">
                <a:latin typeface="Monotype Corsiva" pitchFamily="66" charset="0"/>
              </a:rPr>
              <a:t>в этой акции принимает каждый регион нашей страны. Во время Всемирной недели иммунизации во всех городах России проводятся мероприятия, направленные на реализацию основных целей кампании.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>Мероприятия, проводимые в рамках Всемирной недели иммунизации:</a:t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pic>
        <p:nvPicPr>
          <p:cNvPr id="31746" name="Picture 2" descr="http://cgon.rospotrebnadzor.ru/upload/medialibrary/ffd/ffdfbce9766fd4af0ce17db3e6d1a3e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143248"/>
            <a:ext cx="3333750" cy="3314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428604"/>
            <a:ext cx="8229600" cy="4525963"/>
          </a:xfrm>
        </p:spPr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Проведение Всемирной недели вакцинации напоминает всем нам о том, что мы не должны быть спокойными в отношении </a:t>
            </a:r>
            <a:r>
              <a:rPr lang="ru-RU" dirty="0" err="1" smtClean="0">
                <a:latin typeface="Monotype Corsiva" pitchFamily="66" charset="0"/>
              </a:rPr>
              <a:t>вакциноуправляемых</a:t>
            </a:r>
            <a:r>
              <a:rPr lang="ru-RU" dirty="0" smtClean="0">
                <a:latin typeface="Monotype Corsiva" pitchFamily="66" charset="0"/>
              </a:rPr>
              <a:t> инфекций.  Тот факт, что многие болезни благодаря вакцинации побеждены и мы о них «забыли», не означает, что вакцинация больше не нужна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32770" name="Picture 2" descr="https://im0-tub-ru.yandex.net/i?id=9ce0b36fdc2db931e103131dbbd37206-sr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928934"/>
            <a:ext cx="5013320" cy="2734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331</Words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Всемирная неделя иммунизации</vt:lpstr>
      <vt:lpstr>Цель</vt:lpstr>
      <vt:lpstr>Вакцинация - одно из величайших достижений здравоохранения ХХ века.</vt:lpstr>
      <vt:lpstr>Вакцины не просто спасают жизнь людей в любом возрасте, но являются залогом полноценной жизни для наших детей и внуков в будущем. </vt:lpstr>
      <vt:lpstr>Слайд 5</vt:lpstr>
      <vt:lpstr>Слайд 6</vt:lpstr>
      <vt:lpstr>Мероприятия, проводимые в рамках Всемирной недели иммунизации: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Всемирная неделя иммунизации</dc:title>
  <cp:lastModifiedBy>User3</cp:lastModifiedBy>
  <cp:revision>6</cp:revision>
  <dcterms:modified xsi:type="dcterms:W3CDTF">2019-04-18T09:14:36Z</dcterms:modified>
</cp:coreProperties>
</file>